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0" r:id="rId5"/>
  </p:sldIdLst>
  <p:sldSz cx="6858000" cy="9907588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79" autoAdjust="0"/>
    <p:restoredTop sz="94714"/>
  </p:normalViewPr>
  <p:slideViewPr>
    <p:cSldViewPr snapToGrid="0">
      <p:cViewPr varScale="1">
        <p:scale>
          <a:sx n="58" d="100"/>
          <a:sy n="58" d="100"/>
        </p:scale>
        <p:origin x="3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9362918"/>
            <a:ext cx="1328858" cy="4676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670303" y="9478850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9375177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884"/>
            <a:ext cx="6858000" cy="423545"/>
          </a:xfrm>
        </p:spPr>
        <p:txBody>
          <a:bodyPr/>
          <a:lstStyle/>
          <a:p>
            <a:pPr algn="ctr"/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西周 小克鼎</a:t>
            </a:r>
          </a:p>
        </p:txBody>
      </p:sp>
      <p:sp>
        <p:nvSpPr>
          <p:cNvPr id="3" name="矩形 2"/>
          <p:cNvSpPr/>
          <p:nvPr/>
        </p:nvSpPr>
        <p:spPr>
          <a:xfrm>
            <a:off x="3723861" y="9517603"/>
            <a:ext cx="3134139" cy="156484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字方塊 11"/>
          <p:cNvSpPr txBox="1"/>
          <p:nvPr/>
        </p:nvSpPr>
        <p:spPr>
          <a:xfrm>
            <a:off x="1622794" y="2131105"/>
            <a:ext cx="32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❶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文字方塊 13"/>
          <p:cNvSpPr txBox="1"/>
          <p:nvPr/>
        </p:nvSpPr>
        <p:spPr>
          <a:xfrm>
            <a:off x="4862510" y="3008313"/>
            <a:ext cx="370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文字方塊 15"/>
          <p:cNvSpPr txBox="1"/>
          <p:nvPr/>
        </p:nvSpPr>
        <p:spPr>
          <a:xfrm>
            <a:off x="1918564" y="4091047"/>
            <a:ext cx="370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1404" y="1288301"/>
            <a:ext cx="1479379" cy="19232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❶</a:t>
            </a:r>
            <a:r>
              <a:rPr altLang="en-US" sz="1600" b="1" dirty="0" err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颈部有窃曲纹的装饰，两端有回形的线条，构成一个个扁长形的图案，是中国传统常用的纹饰</a:t>
            </a:r>
            <a:endParaRPr altLang="en-US" sz="16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5172796" y="755732"/>
            <a:ext cx="1585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❷</a:t>
            </a:r>
            <a:r>
              <a:rPr altLang="en-US" sz="1600" b="1" dirty="0" err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腹部有云纹的装饰。云纹是</a:t>
            </a:r>
            <a:r>
              <a:rPr lang="zh-CN"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一种</a:t>
            </a:r>
            <a:r>
              <a:rPr altLang="en-US" sz="1600" b="1" dirty="0" err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中国典型的</a:t>
            </a:r>
            <a:r>
              <a:rPr lang="zh-CN"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传统</a:t>
            </a:r>
            <a:r>
              <a:rPr altLang="en-US" sz="1600" b="1" dirty="0" err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装饰纹样，</a:t>
            </a:r>
            <a:r>
              <a:rPr altLang="en-US" sz="1600" b="1" err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广泛用于古代建筑</a:t>
            </a:r>
            <a:r>
              <a:rPr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、服饰</a:t>
            </a:r>
            <a:r>
              <a:rPr altLang="en-US" sz="1600" b="1" dirty="0" err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、器具和工艺品</a:t>
            </a:r>
            <a:endParaRPr altLang="en-US" sz="16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3" name="文字方塊 19"/>
          <p:cNvSpPr txBox="1"/>
          <p:nvPr/>
        </p:nvSpPr>
        <p:spPr>
          <a:xfrm>
            <a:off x="2366083" y="4885479"/>
            <a:ext cx="241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❸</a:t>
            </a:r>
            <a:r>
              <a:rPr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足部有兽首纹，即古人把想像中怪兽</a:t>
            </a:r>
            <a:r>
              <a:rPr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  <a:sym typeface="+mn-ea"/>
              </a:rPr>
              <a:t>的</a:t>
            </a:r>
            <a:r>
              <a:rPr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面部刻画在器物上。</a:t>
            </a:r>
          </a:p>
        </p:txBody>
      </p:sp>
      <p:pic>
        <p:nvPicPr>
          <p:cNvPr id="14" name="圖片 2" descr="一張含有 堆疊 的圖片&#10;&#10;自動產生的描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784" y="2869598"/>
            <a:ext cx="1209914" cy="16635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2" descr="没有照片描述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25842" r="20440" b="16045"/>
          <a:stretch>
            <a:fillRect/>
          </a:stretch>
        </p:blipFill>
        <p:spPr bwMode="auto">
          <a:xfrm>
            <a:off x="482749" y="3453748"/>
            <a:ext cx="1479379" cy="995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4"/>
          <p:cNvSpPr txBox="1"/>
          <p:nvPr/>
        </p:nvSpPr>
        <p:spPr>
          <a:xfrm>
            <a:off x="337001" y="4633136"/>
            <a:ext cx="176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TW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现代</a:t>
            </a:r>
            <a:r>
              <a:rPr lang="zh-TW"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回形纹地砖</a:t>
            </a:r>
          </a:p>
        </p:txBody>
      </p:sp>
      <p:sp>
        <p:nvSpPr>
          <p:cNvPr id="17" name="文字方塊 5"/>
          <p:cNvSpPr txBox="1"/>
          <p:nvPr/>
        </p:nvSpPr>
        <p:spPr>
          <a:xfrm>
            <a:off x="4878707" y="4638764"/>
            <a:ext cx="182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故宫里的云纹石雕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66083" y="5867819"/>
            <a:ext cx="2144960" cy="2535500"/>
          </a:xfr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vert="eaVert" anchor="t">
            <a:noAutofit/>
          </a:bodyPr>
          <a:lstStyle/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zh-CN" altLang="en-US" sz="1400" dirty="0">
                <a:latin typeface="+mn-ea"/>
                <a:ea typeface="+mn-ea"/>
              </a:rPr>
              <a:t>铭文内容：</a:t>
            </a: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zh-CN" altLang="en-US" sz="1400" dirty="0">
                <a:latin typeface="+mn-ea"/>
                <a:ea typeface="+mn-ea"/>
              </a:rPr>
              <a:t>唯王二十又三年九月，王</a:t>
            </a: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zh-CN" altLang="en-US" sz="1400" dirty="0">
                <a:latin typeface="+mn-ea"/>
                <a:ea typeface="+mn-ea"/>
              </a:rPr>
              <a:t>在宗周，王命膳夫克舍</a:t>
            </a: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zh-CN" altLang="en-US" sz="1400" dirty="0">
                <a:latin typeface="+mn-ea"/>
                <a:ea typeface="+mn-ea"/>
              </a:rPr>
              <a:t>命于成周，遹正八师之</a:t>
            </a: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zh-CN" altLang="en-US" sz="1400" dirty="0">
                <a:latin typeface="+mn-ea"/>
                <a:ea typeface="+mn-ea"/>
              </a:rPr>
              <a:t>年，克作朕皇祖釐季</a:t>
            </a: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zh-CN" altLang="en-US" sz="1400" dirty="0">
                <a:latin typeface="+mn-ea"/>
                <a:ea typeface="+mn-ea"/>
              </a:rPr>
              <a:t>宝宗彝。克其日用   ，朕</a:t>
            </a: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zh-CN" altLang="en-US" sz="1400" dirty="0">
                <a:latin typeface="+mn-ea"/>
                <a:ea typeface="+mn-ea"/>
              </a:rPr>
              <a:t>辟鲁休，用介康   、纯祐、</a:t>
            </a: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zh-CN" altLang="en-US" sz="1400" dirty="0">
                <a:latin typeface="+mn-ea"/>
                <a:ea typeface="+mn-ea"/>
              </a:rPr>
              <a:t>眉寿、永命、灵终。万年</a:t>
            </a: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zh-CN" altLang="en-US" sz="1400" dirty="0">
                <a:latin typeface="+mn-ea"/>
                <a:ea typeface="+mn-ea"/>
              </a:rPr>
              <a:t>无疆，克其子子孙孙永宝用。</a:t>
            </a:r>
          </a:p>
        </p:txBody>
      </p:sp>
      <p:pic>
        <p:nvPicPr>
          <p:cNvPr id="19" name="圖片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215" t="10195" r="4456" b="2383"/>
          <a:stretch>
            <a:fillRect/>
          </a:stretch>
        </p:blipFill>
        <p:spPr>
          <a:xfrm>
            <a:off x="172726" y="5401318"/>
            <a:ext cx="2144960" cy="324135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68034B9-417C-B403-98B5-41EEC9D30B0D}"/>
              </a:ext>
            </a:extLst>
          </p:cNvPr>
          <p:cNvSpPr txBox="1"/>
          <p:nvPr/>
        </p:nvSpPr>
        <p:spPr>
          <a:xfrm>
            <a:off x="4644042" y="5300978"/>
            <a:ext cx="199162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defTabSz="914400">
              <a:spcBef>
                <a:spcPts val="1000"/>
              </a:spcBef>
            </a:pPr>
            <a:r>
              <a:rPr lang="zh-TW" altLang="en-US" sz="1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铭文大意是周王二十三年九月，周王在宗周（镐京，今西安）命令膳夫（管理王室饮食的官员）克到东都成周（今洛阳）发布命令，整顿肃王的部队为周八师。这年，克制作一批纪念祖父季的彝器（宗庙的祭器）。</a:t>
            </a:r>
            <a:r>
              <a:rPr lang="zh-CN" altLang="zh-TW" sz="1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zh-TW" altLang="en-US" sz="1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每日用来祭享祖先，宣扬周王的仁德厚爱，祈求康顺、福佑、</a:t>
            </a:r>
            <a:r>
              <a:rPr lang="zh-CN" altLang="zh-TW" sz="1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长寿</a:t>
            </a:r>
            <a:r>
              <a:rPr lang="zh-TW" altLang="en-US" sz="1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、善终，</a:t>
            </a:r>
            <a:r>
              <a:rPr lang="zh-CN" altLang="zh-TW" sz="1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希望</a:t>
            </a:r>
            <a:r>
              <a:rPr lang="zh-TW" altLang="en-US" sz="1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子孙后代永远珍用这批彝器。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2C74E73-29CA-3F04-A0E0-3C4559372DB9}"/>
              </a:ext>
            </a:extLst>
          </p:cNvPr>
          <p:cNvSpPr txBox="1"/>
          <p:nvPr/>
        </p:nvSpPr>
        <p:spPr>
          <a:xfrm>
            <a:off x="2719861" y="1554844"/>
            <a:ext cx="3582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铭文铸于器内壁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0957898-590A-BF4B-D5D1-A38D5A7DF778}"/>
              </a:ext>
            </a:extLst>
          </p:cNvPr>
          <p:cNvSpPr/>
          <p:nvPr/>
        </p:nvSpPr>
        <p:spPr>
          <a:xfrm>
            <a:off x="2571376" y="1603054"/>
            <a:ext cx="237222" cy="23722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圖片 3" descr="一張含有 傢俱, 座位, 椅子 的圖片&#10;&#10;自動產生的描述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358" y="463130"/>
            <a:ext cx="4680410" cy="468041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255197D-9EAF-70E6-6853-C01720065BEE}"/>
              </a:ext>
            </a:extLst>
          </p:cNvPr>
          <p:cNvSpPr txBox="1"/>
          <p:nvPr/>
        </p:nvSpPr>
        <p:spPr>
          <a:xfrm>
            <a:off x="2540254" y="1539455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  <a:cs typeface="Calibri" panose="020F0502020204030204" pitchFamily="34" charset="0"/>
              </a:rPr>
              <a:t>4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JmMDNmZWI4OTMxYjJlMDI0Yjc2YmM2ZDA5MjRmYjM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E63A5-B38E-431A-9BF5-9A726F9D74C1}">
  <ds:schemaRefs/>
</ds:datastoreItem>
</file>

<file path=customXml/itemProps2.xml><?xml version="1.0" encoding="utf-8"?>
<ds:datastoreItem xmlns:ds="http://schemas.openxmlformats.org/officeDocument/2006/customXml" ds:itemID="{2DEDA9A6-F5B0-43EA-9C7A-FAD93E2311D1}">
  <ds:schemaRefs/>
</ds:datastoreItem>
</file>

<file path=customXml/itemProps3.xml><?xml version="1.0" encoding="utf-8"?>
<ds:datastoreItem xmlns:ds="http://schemas.openxmlformats.org/officeDocument/2006/customXml" ds:itemID="{7C22D8F1-24B1-4975-B594-91D6DFD44AF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故宮圖片集-直</Template>
  <TotalTime>20</TotalTime>
  <Words>232</Words>
  <Application>Microsoft Office PowerPoint</Application>
  <PresentationFormat>自定义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Kaiti TC</vt:lpstr>
      <vt:lpstr>Microsoft JhengHei UI</vt:lpstr>
      <vt:lpstr>楷体</vt:lpstr>
      <vt:lpstr>思源宋体 CN Heavy</vt:lpstr>
      <vt:lpstr>Arial</vt:lpstr>
      <vt:lpstr>Calibri</vt:lpstr>
      <vt:lpstr>Office 佈景主題</vt:lpstr>
      <vt:lpstr>西周 小克鼎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甚麼是「君子比德於玉」？</dc:title>
  <dc:creator>Sally Ng</dc:creator>
  <cp:lastModifiedBy>8615633382493</cp:lastModifiedBy>
  <cp:revision>21</cp:revision>
  <dcterms:created xsi:type="dcterms:W3CDTF">2023-01-12T09:07:00Z</dcterms:created>
  <dcterms:modified xsi:type="dcterms:W3CDTF">2024-05-11T10:35:29Z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MediaServiceImageTags">
    <vt:lpwstr/>
  </property>
  <property fmtid="{D5CDD505-2E9C-101B-9397-08002B2CF9AE}" pid="4" name="ICV">
    <vt:lpwstr>F3CD5C764B514F8CB3CCF475E921CE2D_13</vt:lpwstr>
  </property>
  <property fmtid="{D5CDD505-2E9C-101B-9397-08002B2CF9AE}" pid="5" name="KSOProductBuildVer">
    <vt:lpwstr>2052-12.1.0.16729</vt:lpwstr>
  </property>
</Properties>
</file>