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60" r:id="rId5"/>
  </p:sldIdLst>
  <p:sldSz cx="6858000" cy="9907588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479" autoAdjust="0"/>
    <p:restoredTop sz="94714"/>
  </p:normalViewPr>
  <p:slideViewPr>
    <p:cSldViewPr snapToGrid="0">
      <p:cViewPr varScale="1">
        <p:scale>
          <a:sx n="58" d="100"/>
          <a:sy n="58" d="100"/>
        </p:scale>
        <p:origin x="318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tags" Target="tags/tag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57174" y="1235771"/>
            <a:ext cx="6343651" cy="544984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7086" y="6835515"/>
            <a:ext cx="5583832" cy="20386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lang="en-GB" sz="1600" b="1" i="0" kern="12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60400" indent="0">
              <a:buNone/>
              <a:defRPr sz="2890"/>
            </a:lvl2pPr>
            <a:lvl3pPr>
              <a:defRPr sz="2890"/>
            </a:lvl3pPr>
            <a:lvl4pPr>
              <a:defRPr sz="2890"/>
            </a:lvl4pPr>
            <a:lvl5pPr>
              <a:defRPr sz="2890"/>
            </a:lvl5pPr>
          </a:lstStyle>
          <a:p>
            <a:pPr marL="0" lv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4026" y="417587"/>
            <a:ext cx="5373974" cy="54431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57174" y="1235771"/>
            <a:ext cx="6343651" cy="544984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7086" y="6835515"/>
            <a:ext cx="5583832" cy="20386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lang="en-GB" sz="1600" b="1" i="0" kern="12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60400" indent="0">
              <a:buNone/>
              <a:defRPr sz="2890"/>
            </a:lvl2pPr>
            <a:lvl3pPr>
              <a:defRPr sz="2890"/>
            </a:lvl3pPr>
            <a:lvl4pPr>
              <a:defRPr sz="2890"/>
            </a:lvl4pPr>
            <a:lvl5pPr>
              <a:defRPr sz="2890"/>
            </a:lvl5pPr>
          </a:lstStyle>
          <a:p>
            <a:pPr marL="0" lv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4026" y="417587"/>
            <a:ext cx="5373974" cy="54431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57174" y="1235771"/>
            <a:ext cx="6343651" cy="544984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7086" y="6835515"/>
            <a:ext cx="5583832" cy="20386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lang="en-GB" sz="1600" b="1" i="0" kern="12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60400" indent="0">
              <a:buNone/>
              <a:defRPr sz="2890"/>
            </a:lvl2pPr>
            <a:lvl3pPr>
              <a:defRPr sz="2890"/>
            </a:lvl3pPr>
            <a:lvl4pPr>
              <a:defRPr sz="2890"/>
            </a:lvl4pPr>
            <a:lvl5pPr>
              <a:defRPr sz="2890"/>
            </a:lvl5pPr>
          </a:lstStyle>
          <a:p>
            <a:pPr marL="0" lv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4026" y="417587"/>
            <a:ext cx="5373974" cy="54431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57174" y="1235771"/>
            <a:ext cx="6343651" cy="544984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7086" y="6835515"/>
            <a:ext cx="5583832" cy="20386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lang="en-GB" sz="1600" b="1" i="0" kern="12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60400" indent="0">
              <a:buNone/>
              <a:defRPr sz="2890"/>
            </a:lvl2pPr>
            <a:lvl3pPr>
              <a:defRPr sz="2890"/>
            </a:lvl3pPr>
            <a:lvl4pPr>
              <a:defRPr sz="2890"/>
            </a:lvl4pPr>
            <a:lvl5pPr>
              <a:defRPr sz="2890"/>
            </a:lvl5pPr>
          </a:lstStyle>
          <a:p>
            <a:pPr marL="0" lv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84026" y="417587"/>
            <a:ext cx="5373974" cy="54431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5433" y="253486"/>
            <a:ext cx="1146793" cy="5602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1622204" y="9362918"/>
            <a:ext cx="1328858" cy="467628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670303" y="9478850"/>
            <a:ext cx="31309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團結香港基金旗下機構</a:t>
            </a:r>
            <a:r>
              <a:rPr lang="en-US" altLang="zh-TW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© </a:t>
            </a:r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中國文化研究院有限公司版權所有。</a:t>
            </a:r>
            <a:endParaRPr lang="en-US" sz="800" b="0" i="0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2620" y="9375177"/>
            <a:ext cx="1205456" cy="3211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488"/>
            <a:ext cx="6858000" cy="535531"/>
          </a:xfrm>
        </p:spPr>
        <p:txBody>
          <a:bodyPr/>
          <a:lstStyle/>
          <a:p>
            <a:pPr algn="ctr"/>
            <a:r>
              <a:rPr lang="zh-CN" altLang="zh-TW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明</a:t>
            </a:r>
            <a:r>
              <a:rPr altLang="zh-CN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 </a:t>
            </a:r>
            <a:r>
              <a:rPr lang="zh-CN" altLang="en-US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玉组佩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l="6883" r="6408" b="3852"/>
          <a:stretch>
            <a:fillRect/>
          </a:stretch>
        </p:blipFill>
        <p:spPr>
          <a:xfrm>
            <a:off x="311404" y="1086980"/>
            <a:ext cx="3016320" cy="750587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11405" y="8742816"/>
            <a:ext cx="29347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2"/>
                </a:solidFill>
                <a:latin typeface="+mn-ea"/>
              </a:rPr>
              <a:t>玉组佩</a:t>
            </a:r>
            <a:r>
              <a:rPr lang="en-US" altLang="zh-CN" sz="1600" dirty="0">
                <a:solidFill>
                  <a:schemeClr val="tx2"/>
                </a:solidFill>
                <a:latin typeface="+mn-ea"/>
              </a:rPr>
              <a:t> </a:t>
            </a:r>
            <a:r>
              <a:rPr lang="zh-CN" altLang="en-US" sz="1600" dirty="0">
                <a:solidFill>
                  <a:schemeClr val="tx2"/>
                </a:solidFill>
                <a:latin typeface="+mn-ea"/>
              </a:rPr>
              <a:t>通长</a:t>
            </a:r>
            <a:r>
              <a:rPr lang="en-US" altLang="zh-CN" sz="1600" dirty="0">
                <a:solidFill>
                  <a:schemeClr val="tx2"/>
                </a:solidFill>
                <a:latin typeface="+mn-ea"/>
              </a:rPr>
              <a:t>53.6</a:t>
            </a:r>
            <a:r>
              <a:rPr lang="zh-TW" altLang="en-US" sz="1600" dirty="0">
                <a:solidFill>
                  <a:schemeClr val="tx2"/>
                </a:solidFill>
                <a:latin typeface="+mn-ea"/>
              </a:rPr>
              <a:t>厘</a:t>
            </a:r>
            <a:r>
              <a:rPr lang="zh-CN" altLang="en-US" sz="1600" dirty="0">
                <a:solidFill>
                  <a:schemeClr val="tx2"/>
                </a:solidFill>
                <a:latin typeface="+mn-ea"/>
              </a:rPr>
              <a:t>米</a:t>
            </a:r>
            <a:endParaRPr lang="en-US" sz="16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23861" y="9517603"/>
            <a:ext cx="3134139" cy="156484"/>
          </a:xfrm>
          <a:prstGeom prst="rect">
            <a:avLst/>
          </a:prstGeom>
          <a:solidFill>
            <a:srgbClr val="FFEC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611867" y="1768722"/>
            <a:ext cx="2822575" cy="70726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457200"/>
            <a:r>
              <a:rPr lang="zh-CN" altLang="zh-TW" sz="24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这件玉组佩制作于明代，由53件玉饰串成，工艺</a:t>
            </a:r>
            <a:r>
              <a:rPr lang="zh-CN" altLang="en-US" sz="24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精湛</a:t>
            </a:r>
            <a:r>
              <a:rPr lang="zh-CN" altLang="zh-TW" sz="24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TW" altLang="en-US" sz="24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孔子说：“君子比德于玉”。他认为玉具有“十一德”</a:t>
            </a:r>
            <a:r>
              <a:rPr lang="zh-CN" altLang="zh-TW" sz="24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，分别是</a:t>
            </a:r>
            <a:r>
              <a:rPr lang="zh-TW" altLang="en-US" sz="24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：仁、知、义、礼、乐、忠、信、天、地、德、道，这些皆是君子的特质。玉温和细腻，有光而不耀的润泽，具备儒家提倡的君子风范。古时有德者</a:t>
            </a:r>
            <a:r>
              <a:rPr lang="zh-CN" altLang="zh-TW" sz="24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会</a:t>
            </a:r>
            <a:r>
              <a:rPr lang="zh-TW" altLang="en-US" sz="24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随身佩玉，以玉来约束自己。</a:t>
            </a:r>
            <a:endParaRPr lang="zh-CN" altLang="en-US" sz="24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2E4ODhlNGUyMWFhZDQzMTYxNjdmMWU5YzJmNjc3YTAifQ=="/>
</p:tagLst>
</file>

<file path=ppt/theme/theme1.xml><?xml version="1.0" encoding="utf-8"?>
<a:theme xmlns:a="http://schemas.openxmlformats.org/drawingml/2006/main" name="Office 佈景主題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ED26EDD48549808C35B334771AFF" ma:contentTypeVersion="19" ma:contentTypeDescription="Create a new document." ma:contentTypeScope="" ma:versionID="d4d588da712717495de59ac36c95dd8d">
  <xsd:schema xmlns:xsd="http://www.w3.org/2001/XMLSchema" xmlns:xs="http://www.w3.org/2001/XMLSchema" xmlns:p="http://schemas.microsoft.com/office/2006/metadata/properties" xmlns:ns2="7c888565-292f-4b60-a4c3-978be975df1a" xmlns:ns3="a67ca032-99e1-499e-a335-21cedd256a52" targetNamespace="http://schemas.microsoft.com/office/2006/metadata/properties" ma:root="true" ma:fieldsID="a02e80818cac82392bff2f497c913b9d" ns2:_="" ns3:_="">
    <xsd:import namespace="7c888565-292f-4b60-a4c3-978be975df1a"/>
    <xsd:import namespace="a67ca032-99e1-499e-a335-21cedd256a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88565-292f-4b60-a4c3-978be975d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5d5784a-827d-4306-a51d-6f1b4b9e6b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ca032-99e1-499e-a335-21cedd256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934b552b-2268-4134-bd04-92e881359c7f}" ma:internalName="TaxCatchAll" ma:showField="CatchAllData" ma:web="a67ca032-99e1-499e-a335-21cedd256a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888565-292f-4b60-a4c3-978be975df1a">
      <Terms xmlns="http://schemas.microsoft.com/office/infopath/2007/PartnerControls"/>
    </lcf76f155ced4ddcb4097134ff3c332f>
    <TaxCatchAll xmlns="a67ca032-99e1-499e-a335-21cedd256a5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EDA9A6-F5B0-43EA-9C7A-FAD93E2311D1}">
  <ds:schemaRefs/>
</ds:datastoreItem>
</file>

<file path=customXml/itemProps2.xml><?xml version="1.0" encoding="utf-8"?>
<ds:datastoreItem xmlns:ds="http://schemas.openxmlformats.org/officeDocument/2006/customXml" ds:itemID="{3C2E63A5-B38E-431A-9BF5-9A726F9D74C1}">
  <ds:schemaRefs/>
</ds:datastoreItem>
</file>

<file path=customXml/itemProps3.xml><?xml version="1.0" encoding="utf-8"?>
<ds:datastoreItem xmlns:ds="http://schemas.openxmlformats.org/officeDocument/2006/customXml" ds:itemID="{7C22D8F1-24B1-4975-B594-91D6DFD44AF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故宮圖片集-直</Template>
  <TotalTime>12</TotalTime>
  <Words>113</Words>
  <Application>Microsoft Office PowerPoint</Application>
  <PresentationFormat>自定义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Kaiti TC</vt:lpstr>
      <vt:lpstr>Microsoft JhengHei UI</vt:lpstr>
      <vt:lpstr>楷体</vt:lpstr>
      <vt:lpstr>思源宋体 CN Heavy</vt:lpstr>
      <vt:lpstr>Arial</vt:lpstr>
      <vt:lpstr>Office 佈景主題</vt:lpstr>
      <vt:lpstr>明  玉组佩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甚麼是「君子比德於玉」？</dc:title>
  <dc:creator>Sally Ng</dc:creator>
  <cp:lastModifiedBy>8615633382493</cp:lastModifiedBy>
  <cp:revision>14</cp:revision>
  <dcterms:created xsi:type="dcterms:W3CDTF">2023-01-12T09:07:00Z</dcterms:created>
  <dcterms:modified xsi:type="dcterms:W3CDTF">2024-05-11T10:35:04Z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0x010100B26AED26EDD48549808C35B334771AFF</vt:lpwstr>
  </property>
  <property fmtid="{D5CDD505-2E9C-101B-9397-08002B2CF9AE}" pid="3" name="MediaServiceImageTags">
    <vt:lpwstr/>
  </property>
  <property fmtid="{D5CDD505-2E9C-101B-9397-08002B2CF9AE}" pid="4" name="ICV">
    <vt:lpwstr>F3CD5C764B514F8CB3CCF475E921CE2D_13</vt:lpwstr>
  </property>
  <property fmtid="{D5CDD505-2E9C-101B-9397-08002B2CF9AE}" pid="5" name="KSOProductBuildVer">
    <vt:lpwstr>2052-12.1.0.16417</vt:lpwstr>
  </property>
</Properties>
</file>